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78" r:id="rId2"/>
    <p:sldId id="279" r:id="rId3"/>
    <p:sldId id="280" r:id="rId4"/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x="12192000" cy="6858000"/>
  <p:notesSz cx="6858000" cy="9144000"/>
  <p:embeddedFontLst>
    <p:embeddedFont>
      <p:font typeface="Play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229193-9201-416B-B51A-756F7200C228}">
  <a:tblStyle styleId="{E2229193-9201-416B-B51A-756F7200C2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007" autoAdjust="0"/>
  </p:normalViewPr>
  <p:slideViewPr>
    <p:cSldViewPr snapToGrid="0">
      <p:cViewPr varScale="1">
        <p:scale>
          <a:sx n="68" d="100"/>
          <a:sy n="68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 in-depth on the output of the –la command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Ls – command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-la – arguments / flags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Total 32 – number of blocks used by this tree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First column - dir/file, owner, group, others permissions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Second column – number of hardlinks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Third column – owner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Fourth column – group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Fifth column – space taken by file (metadata for directories)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Sixth(ish) columns – last modified time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Last column – file/directory name</a:t>
            </a:r>
            <a:endParaRPr/>
          </a:p>
        </p:txBody>
      </p:sp>
      <p:sp>
        <p:nvSpPr>
          <p:cNvPr id="156" name="Google Shape;156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 These commands are destructive in that there is no going back. If you delete a file it is gone. If you overwrite a file, that file is gone.</a:t>
            </a:r>
            <a:endParaRPr/>
          </a:p>
        </p:txBody>
      </p:sp>
      <p:sp>
        <p:nvSpPr>
          <p:cNvPr id="183" name="Google Shape;183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/>
              <a:t>1</a:t>
            </a:r>
            <a:r>
              <a:rPr lang="en-US"/>
              <a:t>https://www.markdownguide.org/getting-started/</a:t>
            </a:r>
            <a:endParaRPr/>
          </a:p>
        </p:txBody>
      </p:sp>
      <p:sp>
        <p:nvSpPr>
          <p:cNvPr id="99" name="Google Shape;9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7067912e4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37067912e4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7067912e40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37067912e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 dirty="0"/>
              <a:t>1 </a:t>
            </a:r>
            <a:r>
              <a:rPr lang="en-US" dirty="0"/>
              <a:t>https://git.kernel.org/pub/scm/linux/kernel/git/torvalds/linux.git/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 dirty="0"/>
              <a:t>2 </a:t>
            </a:r>
            <a:r>
              <a:rPr lang="en-US" dirty="0"/>
              <a:t>https://en.wikipedia.org/wiki/Linux_distribution#Widely_used_GNU-based_or_GNU-compatible_distributions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 dirty="0"/>
              <a:t>3 </a:t>
            </a:r>
            <a:r>
              <a:rPr lang="en-US" dirty="0"/>
              <a:t>https://github.com/corollari/linusrants</a:t>
            </a:r>
            <a:endParaRPr dirty="0"/>
          </a:p>
        </p:txBody>
      </p:sp>
      <p:sp>
        <p:nvSpPr>
          <p:cNvPr id="125" name="Google Shape;12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Regular_expressions/Cheatsheet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igitalfortress.tech/tips/top-15-commonly-used-regex/" TargetMode="External"/><Relationship Id="rId4" Type="http://schemas.openxmlformats.org/officeDocument/2006/relationships/hyperlink" Target="https://regex101.com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CD085-AC97-3B3B-05C1-DF3BDA4FB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C57D23-9BDC-1805-7E4C-F4DA778454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🍩</a:t>
            </a:r>
          </a:p>
          <a:p>
            <a:r>
              <a:rPr lang="en-US" dirty="0"/>
              <a:t>Schedule change…</a:t>
            </a:r>
          </a:p>
          <a:p>
            <a:r>
              <a:rPr lang="en-US" dirty="0"/>
              <a:t>CMU</a:t>
            </a:r>
          </a:p>
          <a:p>
            <a:pPr lvl="1"/>
            <a:r>
              <a:rPr lang="en-US" dirty="0"/>
              <a:t>Kovach, Will Park, Kelly, Jo Park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new student survey</a:t>
            </a:r>
          </a:p>
          <a:p>
            <a:pPr lvl="1"/>
            <a:r>
              <a:rPr lang="en-US" dirty="0"/>
              <a:t>Shafer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Identity card form</a:t>
            </a:r>
          </a:p>
          <a:p>
            <a:pPr lvl="1"/>
            <a:r>
              <a:rPr lang="en-US" dirty="0"/>
              <a:t>Create CMU online account</a:t>
            </a:r>
          </a:p>
          <a:p>
            <a:r>
              <a:rPr lang="en-US" dirty="0"/>
              <a:t>For those looking to get ahead early… list of CMU certs and which ones you would like to complete (CMU will also consider alternates)</a:t>
            </a:r>
          </a:p>
          <a:p>
            <a:r>
              <a:rPr lang="en-US" dirty="0"/>
              <a:t>Scribe…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84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Linux</a:t>
            </a:r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What is it?</a:t>
            </a:r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Family of operating systems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Based off Unix (an AT&amp;T OS)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Designed to be compatible with Unix applications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Main kernel written by Linus Torvalds </a:t>
            </a:r>
            <a:r>
              <a:rPr lang="en-US" sz="1100"/>
              <a:t>(famously </a:t>
            </a:r>
            <a:r>
              <a:rPr lang="en-US" sz="1100" strike="sngStrike"/>
              <a:t>ill-tempered</a:t>
            </a:r>
            <a:r>
              <a:rPr lang="en-US" sz="1100"/>
              <a:t> opinionated)</a:t>
            </a:r>
            <a:r>
              <a:rPr lang="en-US" sz="1100" baseline="30000"/>
              <a:t>3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Open source and available freely</a:t>
            </a:r>
            <a:r>
              <a:rPr lang="en-US" baseline="30000"/>
              <a:t>1</a:t>
            </a:r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Common Distributions</a:t>
            </a:r>
            <a:r>
              <a:rPr lang="en-US" baseline="30000"/>
              <a:t>2</a:t>
            </a:r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Debian / </a:t>
            </a:r>
            <a:r>
              <a:rPr lang="en-US">
                <a:highlight>
                  <a:srgbClr val="FFFF00"/>
                </a:highlight>
              </a:rPr>
              <a:t>Ubuntu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Fedora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openSUSE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Arch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Gentoo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Alpine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Windows Subsystem for Linux</a:t>
            </a:r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Actually, wait…</a:t>
            </a:r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Virtual machines…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 “fake” OS inside another OS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The “host” OS presents virtual (fake) devices to the “guest” OS</a:t>
            </a: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Remember, everything is just interpreted 1s and 0s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Mice, keyboards, etc, are all just 1s and 0s.</a:t>
            </a: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We’ll talk more about it in the cloud lessons</a:t>
            </a:r>
            <a:endParaRPr/>
          </a:p>
        </p:txBody>
      </p:sp>
      <p:pic>
        <p:nvPicPr>
          <p:cNvPr id="145" name="Google Shape;145;p21" descr="A person with braids smiling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20097" y="2242887"/>
            <a:ext cx="451485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Windows Subsystem for Linux</a:t>
            </a:r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 Linux VM running as a guest on a Windows host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That Linux VM hosts “containers” for each distribution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Windows filesystem is mounted into the Linux filesystem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Filesystems</a:t>
            </a:r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 filesystem is a system that handles files… (and folders)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OS’s provide a variety of utilities to manage the filesystem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60" name="Google Shape;160;p23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172200" y="3016250"/>
            <a:ext cx="5181600" cy="1970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The Linux File System</a:t>
            </a:r>
            <a:endParaRPr/>
          </a:p>
        </p:txBody>
      </p:sp>
      <p:sp>
        <p:nvSpPr>
          <p:cNvPr id="166" name="Google Shape;166;p24"/>
          <p:cNvSpPr txBox="1">
            <a:spLocks noGrp="1"/>
          </p:cNvSpPr>
          <p:nvPr>
            <p:ph type="body" idx="1"/>
          </p:nvPr>
        </p:nvSpPr>
        <p:spPr>
          <a:xfrm>
            <a:off x="766233" y="1441922"/>
            <a:ext cx="4961686" cy="49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Everything starts at a single root </a:t>
            </a:r>
            <a:r>
              <a:rPr lang="en-US" sz="2400">
                <a:solidFill>
                  <a:schemeClr val="accent3"/>
                </a:solidFill>
              </a:rPr>
              <a:t>/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 drive letter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Common layout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</a:pPr>
            <a:r>
              <a:rPr lang="en-US" sz="1800">
                <a:solidFill>
                  <a:schemeClr val="accent3"/>
                </a:solidFill>
              </a:rPr>
              <a:t>/bin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</a:pPr>
            <a:r>
              <a:rPr lang="en-US" sz="1800">
                <a:solidFill>
                  <a:schemeClr val="accent3"/>
                </a:solidFill>
              </a:rPr>
              <a:t>/etc</a:t>
            </a:r>
            <a:endParaRPr sz="1800">
              <a:solidFill>
                <a:schemeClr val="accent3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</a:pPr>
            <a:r>
              <a:rPr lang="en-US" sz="1800">
                <a:solidFill>
                  <a:schemeClr val="accent3"/>
                </a:solidFill>
              </a:rPr>
              <a:t>/home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</a:pPr>
            <a:r>
              <a:rPr lang="en-US" sz="1800">
                <a:solidFill>
                  <a:schemeClr val="accent3"/>
                </a:solidFill>
              </a:rPr>
              <a:t>/var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Forward slashes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File extensions NOT required!!!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File names are case sensitive and should not contain spaces…</a:t>
            </a:r>
            <a:endParaRPr/>
          </a:p>
        </p:txBody>
      </p:sp>
      <p:pic>
        <p:nvPicPr>
          <p:cNvPr id="167" name="Google Shape;167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27919" y="1441922"/>
            <a:ext cx="6344535" cy="5115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Paths – Absolute</a:t>
            </a:r>
            <a:endParaRPr/>
          </a:p>
        </p:txBody>
      </p:sp>
      <p:sp>
        <p:nvSpPr>
          <p:cNvPr id="173" name="Google Shape;173;p25"/>
          <p:cNvSpPr txBox="1">
            <a:spLocks noGrp="1"/>
          </p:cNvSpPr>
          <p:nvPr>
            <p:ph type="body" idx="1"/>
          </p:nvPr>
        </p:nvSpPr>
        <p:spPr>
          <a:xfrm>
            <a:off x="755651" y="1752599"/>
            <a:ext cx="10668000" cy="4720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/>
              <a:t>Absolute Path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Specifies every directory that needs to be traversed (double clicked) to access a particular location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Assumes you are starting from the very top / beginning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C:\users\cadet.snuffy\courses\cy355\lesson_slides\lesson_04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Paths – Relative</a:t>
            </a:r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body" idx="1"/>
          </p:nvPr>
        </p:nvSpPr>
        <p:spPr>
          <a:xfrm>
            <a:off x="755651" y="1752600"/>
            <a:ext cx="10668000" cy="4792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Relative Path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 relative path assumes you are already somewhere in the file system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Provides instructions from your current location to your destination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You are currently in </a:t>
            </a:r>
            <a:r>
              <a:rPr lang="en-US" sz="2400">
                <a:highlight>
                  <a:srgbClr val="FFFF00"/>
                </a:highlight>
              </a:rPr>
              <a:t>C:\users\</a:t>
            </a:r>
            <a:r>
              <a:rPr lang="en-US">
                <a:highlight>
                  <a:srgbClr val="FFFF00"/>
                </a:highlight>
              </a:rPr>
              <a:t>soldier.joe</a:t>
            </a:r>
            <a:r>
              <a:rPr lang="en-US" sz="2400">
                <a:highlight>
                  <a:srgbClr val="FFFF00"/>
                </a:highlight>
              </a:rPr>
              <a:t>\courses\</a:t>
            </a:r>
            <a:r>
              <a:rPr lang="en-US">
                <a:highlight>
                  <a:srgbClr val="FFFF00"/>
                </a:highlight>
              </a:rPr>
              <a:t>AI400</a:t>
            </a:r>
            <a:r>
              <a:rPr lang="en-US" sz="2400">
                <a:highlight>
                  <a:srgbClr val="FFFF00"/>
                </a:highlight>
              </a:rPr>
              <a:t> </a:t>
            </a:r>
            <a:r>
              <a:rPr lang="en-US" sz="2400"/>
              <a:t>and want to get to today’s lesson slides located at</a:t>
            </a:r>
            <a:endParaRPr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/>
          </a:p>
          <a:p>
            <a:pPr marL="471487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C:\users\</a:t>
            </a:r>
            <a:r>
              <a:rPr lang="en-US"/>
              <a:t>soldier.joe</a:t>
            </a:r>
            <a:r>
              <a:rPr lang="en-US" sz="2400"/>
              <a:t>\courses\cy355\lesson_slides\lesson_04</a:t>
            </a: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Assuming </a:t>
            </a:r>
            <a:r>
              <a:rPr lang="en-US"/>
              <a:t>AI600</a:t>
            </a:r>
            <a:r>
              <a:rPr lang="en-US" sz="2800"/>
              <a:t> is also in C:\users\</a:t>
            </a:r>
            <a:r>
              <a:rPr lang="en-US"/>
              <a:t>soldier.joe</a:t>
            </a:r>
            <a:r>
              <a:rPr lang="en-US" sz="2800"/>
              <a:t>\courses, what is the relative path?</a:t>
            </a:r>
            <a:endParaRPr/>
          </a:p>
          <a:p>
            <a:pPr marL="909637" lvl="2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</a:pPr>
            <a:r>
              <a:rPr lang="en-US" sz="2400">
                <a:solidFill>
                  <a:schemeClr val="accent3"/>
                </a:solidFill>
                <a:highlight>
                  <a:srgbClr val="FFFF00"/>
                </a:highlight>
              </a:rPr>
              <a:t>..</a:t>
            </a:r>
            <a:r>
              <a:rPr lang="en-US" sz="2400">
                <a:highlight>
                  <a:srgbClr val="FFFF00"/>
                </a:highlight>
              </a:rPr>
              <a:t>\AI600\lesson_slides\lesson_04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Filesystem Operations</a:t>
            </a:r>
            <a:endParaRPr/>
          </a:p>
        </p:txBody>
      </p:sp>
      <p:graphicFrame>
        <p:nvGraphicFramePr>
          <p:cNvPr id="186" name="Google Shape;186;p27"/>
          <p:cNvGraphicFramePr/>
          <p:nvPr/>
        </p:nvGraphicFramePr>
        <p:xfrm>
          <a:off x="831850" y="1490345"/>
          <a:ext cx="10515600" cy="3657700"/>
        </p:xfrm>
        <a:graphic>
          <a:graphicData uri="http://schemas.openxmlformats.org/drawingml/2006/table">
            <a:tbl>
              <a:tblPr>
                <a:noFill/>
                <a:tableStyleId>{E2229193-9201-416B-B51A-756F7200C228}</a:tableStyleId>
              </a:tblPr>
              <a:tblGrid>
                <a:gridCol w="2388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26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Command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Description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pwd</a:t>
                      </a:r>
                      <a:endParaRPr sz="1800" u="none" strike="noStrike" cap="non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Print working directory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Change directory (equivalent of double-clicking a folder)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ls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List contents of a directory (-l for detailed view, -a for all files)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cp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Copy a file or directory (like "copy and paste")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mv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Move or rename a file/directory (like "cut and paste")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touch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Update timestamp or create a new file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mkdir</a:t>
                      </a:r>
                      <a:endParaRPr sz="1800" u="none" strike="noStrike" cap="non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Create a new directory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rm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Remove a file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cat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Print the contents of a file to the terminal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Hands-On #1</a:t>
            </a:r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Terminal overview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Filesystem commands</a:t>
            </a:r>
            <a:endParaRPr/>
          </a:p>
          <a:p>
            <a:pPr marL="514350" lvl="0" indent="-3365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DF76A-61D8-8F35-DC7E-9FF031305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804423E-140D-A076-09A0-FFB42508D7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22EF544-0B21-7636-6E30-98957F2A952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Pick one from each group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F82C78-9A36-BE37-B5F4-F8DF1B4EC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36" y="1058554"/>
            <a:ext cx="7963032" cy="517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766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Other common utilities</a:t>
            </a:r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grep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wc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ssh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|, &gt;, &gt;&gt;, &lt;, &amp;&amp;, ||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99" name="Google Shape;199;p29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391275" y="2386806"/>
            <a:ext cx="4743450" cy="322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Finding help…</a:t>
            </a:r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Often, `command --help`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Other times, `man command`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“Manual pages” -&gt; “manpages” -&gt; “man”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Of course: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Documentation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Stackoverflow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Reddit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Chatgpt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Google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Regular Expressions</a:t>
            </a:r>
            <a:endParaRPr/>
          </a:p>
        </p:txBody>
      </p:sp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If you want to learn more about grep patterns…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Regular expression syntax cheat sheet - JavaScript | MDN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u="sng">
                <a:solidFill>
                  <a:schemeClr val="hlink"/>
                </a:solidFill>
                <a:hlinkClick r:id="rId4"/>
              </a:rPr>
              <a:t>regex101: build, test, and debug regex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u="sng">
                <a:solidFill>
                  <a:schemeClr val="hlink"/>
                </a:solidFill>
                <a:hlinkClick r:id="rId5"/>
              </a:rPr>
              <a:t>Top 15 Commonly Used Regex - Digital Fortress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Hands-On #2</a:t>
            </a:r>
            <a:endParaRPr/>
          </a:p>
        </p:txBody>
      </p:sp>
      <p:sp>
        <p:nvSpPr>
          <p:cNvPr id="218" name="Google Shape;218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Use the discussed utilities on a Linux system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How are you feeling?</a:t>
            </a:r>
            <a:endParaRPr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pic>
        <p:nvPicPr>
          <p:cNvPr id="225" name="Google Shape;225;p33" descr="A person with long hair wearing glasses&#10;&#10;AI-generated content may be incorrect.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983288" y="1709737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Useful Commands</a:t>
            </a:r>
            <a:endParaRPr/>
          </a:p>
        </p:txBody>
      </p:sp>
      <p:sp>
        <p:nvSpPr>
          <p:cNvPr id="231" name="Google Shape;231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history – linux command history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3F898-B439-1B65-1AB1-53D082A25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CMU 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18492-335A-5CBC-857F-C74E42D314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027A06-3A5F-467C-452A-FCCAF0FE9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0562"/>
            <a:ext cx="1436344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440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</a:pPr>
            <a:r>
              <a:rPr lang="en-US"/>
              <a:t>Intro to Linux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AI2C Tech Intro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dirty="0"/>
              <a:t>Objectives</a:t>
            </a:r>
            <a:endParaRPr dirty="0"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Describe the purpose and role of an operating system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Examine key concepts of the Linux architecture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Navigate and manipulate the Linux filesystem using basic CLI commands</a:t>
            </a: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Side Quest</a:t>
            </a:r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Markdown files</a:t>
            </a:r>
            <a:r>
              <a:rPr lang="en-US" baseline="30000"/>
              <a:t>1</a:t>
            </a:r>
            <a:endParaRPr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VS Code Extensions (markdown viewer, pdf reader)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pic>
        <p:nvPicPr>
          <p:cNvPr id="103" name="Google Shape;103;p15" descr="Dillinger Markdown editor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83188" y="1024515"/>
            <a:ext cx="6172200" cy="4799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What is an operating system?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What are some Operating Systems that are out in the wild?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Linux</a:t>
            </a: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/>
              <a:t>Meet Tux</a:t>
            </a:r>
            <a:endParaRPr/>
          </a:p>
        </p:txBody>
      </p:sp>
      <p:pic>
        <p:nvPicPr>
          <p:cNvPr id="121" name="Google Shape;121;p1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697663" y="1562100"/>
            <a:ext cx="3143250" cy="372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908</Words>
  <Application>Microsoft Office PowerPoint</Application>
  <PresentationFormat>Widescreen</PresentationFormat>
  <Paragraphs>155</Paragraphs>
  <Slides>25</Slides>
  <Notes>22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Courier New</vt:lpstr>
      <vt:lpstr>Wingdings</vt:lpstr>
      <vt:lpstr>Play</vt:lpstr>
      <vt:lpstr>Arial</vt:lpstr>
      <vt:lpstr>Office Theme</vt:lpstr>
      <vt:lpstr>Admin</vt:lpstr>
      <vt:lpstr>Certs</vt:lpstr>
      <vt:lpstr>CMU timeline</vt:lpstr>
      <vt:lpstr>Intro to Linux</vt:lpstr>
      <vt:lpstr>Objectives</vt:lpstr>
      <vt:lpstr>Side Quest</vt:lpstr>
      <vt:lpstr>What is an operating system?</vt:lpstr>
      <vt:lpstr>What are some Operating Systems that are out in the wild?</vt:lpstr>
      <vt:lpstr>Linux</vt:lpstr>
      <vt:lpstr>Linux</vt:lpstr>
      <vt:lpstr>Windows Subsystem for Linux</vt:lpstr>
      <vt:lpstr>Actually, wait…</vt:lpstr>
      <vt:lpstr>Windows Subsystem for Linux</vt:lpstr>
      <vt:lpstr>Filesystems</vt:lpstr>
      <vt:lpstr>The Linux File System</vt:lpstr>
      <vt:lpstr>Paths – Absolute</vt:lpstr>
      <vt:lpstr>Paths – Relative</vt:lpstr>
      <vt:lpstr>Filesystem Operations</vt:lpstr>
      <vt:lpstr>Hands-On #1</vt:lpstr>
      <vt:lpstr>Other common utilities</vt:lpstr>
      <vt:lpstr>Finding help…</vt:lpstr>
      <vt:lpstr>Regular Expressions</vt:lpstr>
      <vt:lpstr>Hands-On #2</vt:lpstr>
      <vt:lpstr>How are you feeling?</vt:lpstr>
      <vt:lpstr>Useful Commands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Ethan Shafer</cp:lastModifiedBy>
  <cp:revision>8</cp:revision>
  <dcterms:modified xsi:type="dcterms:W3CDTF">2025-07-18T13:47:54Z</dcterms:modified>
</cp:coreProperties>
</file>